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entation.xml" ContentType="application/vnd.openxmlformats-officedocument.presentationml.presentation.main+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3"/>
  </p:notesMasterIdLst>
  <p:handoutMasterIdLst>
    <p:handoutMasterId r:id="rId14"/>
  </p:handout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C386BD-A695-4F8B-8E1F-49E404A9C747}" v="229" dt="2022-08-29T02:35:43.760"/>
    <p1510:client id="{6DE03AB0-ACA5-4EF9-9559-8648AD13F91F}" v="50" dt="2022-09-01T01:59:20.769"/>
    <p1510:client id="{CD7C1988-31F6-D364-DBFC-3E651FCF3F6B}" v="10" dt="2022-09-06T03:29:33.811"/>
    <p1510:client id="{E8F4064B-932D-2701-768D-48BE1257107F}" v="1347" dt="2022-09-12T10:17:17.015"/>
    <p1510:client id="{F23D61D1-91F4-AED0-45DE-1B70F3EFC399}" v="62" dt="2022-09-06T03:51:06.667"/>
    <p1510:client id="{FDABA460-92F0-592D-DE40-9ABA7270E1C1}" v="160" dt="2022-09-04T13:47:57.8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09" d="100"/>
          <a:sy n="109" d="100"/>
        </p:scale>
        <p:origin x="432" y="192"/>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2C4E19-8368-4673-9F53-87E2D008C3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D8AED4F-3DE1-4EB2-A85E-A2707C2135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33DECA-6D21-450E-8EA5-92F91A3608CC}" type="datetime1">
              <a:rPr lang="en-GB" smtClean="0"/>
              <a:t>12/09/2022</a:t>
            </a:fld>
            <a:endParaRPr lang="en-GB" dirty="0"/>
          </a:p>
        </p:txBody>
      </p:sp>
      <p:sp>
        <p:nvSpPr>
          <p:cNvPr id="4" name="Footer Placeholder 3">
            <a:extLst>
              <a:ext uri="{FF2B5EF4-FFF2-40B4-BE49-F238E27FC236}">
                <a16:creationId xmlns:a16="http://schemas.microsoft.com/office/drawing/2014/main" id="{A63ECD23-30F9-4DD5-BE0E-26794FA29A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4F65FB9-9ACE-4651-A201-B2797BFC87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AABB9F-CEB5-4107-8FAD-F86D72707578}" type="slidenum">
              <a:rPr lang="en-GB" smtClean="0"/>
              <a:t>‹#›</a:t>
            </a:fld>
            <a:endParaRPr lang="en-GB"/>
          </a:p>
        </p:txBody>
      </p:sp>
    </p:spTree>
    <p:extLst>
      <p:ext uri="{BB962C8B-B14F-4D97-AF65-F5344CB8AC3E}">
        <p14:creationId xmlns:p14="http://schemas.microsoft.com/office/powerpoint/2010/main" val="3905744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21DD5-60B2-4AA8-A1F6-D8D246208762}" type="datetime1">
              <a:rPr lang="en-GB" smtClean="0"/>
              <a:pPr/>
              <a:t>12/09/2022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1BEDC-50E9-45C7-9E89-0A952ADB1772}" type="slidenum">
              <a:rPr lang="en-GB" noProof="0" smtClean="0"/>
              <a:t>‹#›</a:t>
            </a:fld>
            <a:endParaRPr lang="en-GB" noProof="0"/>
          </a:p>
        </p:txBody>
      </p:sp>
    </p:spTree>
    <p:extLst>
      <p:ext uri="{BB962C8B-B14F-4D97-AF65-F5344CB8AC3E}">
        <p14:creationId xmlns:p14="http://schemas.microsoft.com/office/powerpoint/2010/main" val="965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3D1BEDC-50E9-45C7-9E89-0A952ADB1772}" type="slidenum">
              <a:rPr lang="en-GB" smtClean="0"/>
              <a:t>1</a:t>
            </a:fld>
            <a:endParaRPr lang="en-GB"/>
          </a:p>
        </p:txBody>
      </p:sp>
    </p:spTree>
    <p:extLst>
      <p:ext uri="{BB962C8B-B14F-4D97-AF65-F5344CB8AC3E}">
        <p14:creationId xmlns:p14="http://schemas.microsoft.com/office/powerpoint/2010/main" val="2280456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9/12/22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721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9/12/22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039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9/12/22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3425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9/12/22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295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9/12/22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13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9/12/22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7402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9/12/22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81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9/12/22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861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9/12/22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611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9/12/22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68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9/12/22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46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9/12/22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433398"/>
      </p:ext>
    </p:extLst>
  </p:cSld>
  <p:clrMap bg1="lt1" tx1="dk1" bg2="lt2" tx2="dk2" accent1="accent1" accent2="accent2" accent3="accent3" accent4="accent4" accent5="accent5" accent6="accent6" hlink="hlink" folHlink="folHlink"/>
  <p:sldLayoutIdLst>
    <p:sldLayoutId id="2147483680" r:id="rId1"/>
    <p:sldLayoutId id="2147483679" r:id="rId2"/>
    <p:sldLayoutId id="2147483678" r:id="rId3"/>
    <p:sldLayoutId id="2147483677" r:id="rId4"/>
    <p:sldLayoutId id="2147483676" r:id="rId5"/>
    <p:sldLayoutId id="2147483675" r:id="rId6"/>
    <p:sldLayoutId id="2147483674" r:id="rId7"/>
    <p:sldLayoutId id="2147483673" r:id="rId8"/>
    <p:sldLayoutId id="2147483672"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84B94-5297-02EC-EBDC-C9355BDA7D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35791" y="3331444"/>
            <a:ext cx="6470692" cy="1229306"/>
          </a:xfrm>
        </p:spPr>
        <p:txBody>
          <a:bodyPr rtlCol="0">
            <a:normAutofit/>
          </a:bodyPr>
          <a:lstStyle/>
          <a:p>
            <a:r>
              <a:rPr lang="en-GB" sz="5000">
                <a:solidFill>
                  <a:schemeClr val="bg1"/>
                </a:solidFill>
              </a:rPr>
              <a:t>Force and vehicle saftey </a:t>
            </a:r>
          </a:p>
        </p:txBody>
      </p:sp>
      <p:sp>
        <p:nvSpPr>
          <p:cNvPr id="3" name="Subtitle 2"/>
          <p:cNvSpPr>
            <a:spLocks noGrp="1"/>
          </p:cNvSpPr>
          <p:nvPr>
            <p:ph type="subTitle" idx="1"/>
          </p:nvPr>
        </p:nvSpPr>
        <p:spPr>
          <a:xfrm>
            <a:off x="735791" y="4735799"/>
            <a:ext cx="6470693" cy="605256"/>
          </a:xfrm>
        </p:spPr>
        <p:txBody>
          <a:bodyPr vert="horz" lIns="91440" tIns="45720" rIns="91440" bIns="45720" rtlCol="0">
            <a:normAutofit/>
          </a:bodyPr>
          <a:lstStyle/>
          <a:p>
            <a:r>
              <a:rPr lang="en-GB">
                <a:solidFill>
                  <a:schemeClr val="bg1"/>
                </a:solidFill>
              </a:rPr>
              <a:t>Melanie Yee </a:t>
            </a:r>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371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3">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2584B-7216-CA7B-48FA-2070E2A2CAA0}"/>
              </a:ext>
            </a:extLst>
          </p:cNvPr>
          <p:cNvSpPr>
            <a:spLocks noGrp="1"/>
          </p:cNvSpPr>
          <p:nvPr>
            <p:ph type="title"/>
          </p:nvPr>
        </p:nvSpPr>
        <p:spPr>
          <a:xfrm>
            <a:off x="878911" y="643468"/>
            <a:ext cx="3177847" cy="1674180"/>
          </a:xfrm>
        </p:spPr>
        <p:txBody>
          <a:bodyPr vert="horz" lIns="91440" tIns="45720" rIns="91440" bIns="45720" rtlCol="0" anchor="b">
            <a:normAutofit/>
          </a:bodyPr>
          <a:lstStyle/>
          <a:p>
            <a:r>
              <a:rPr lang="en-US" sz="3700"/>
              <a:t>The role of safety in a car design:</a:t>
            </a:r>
          </a:p>
        </p:txBody>
      </p:sp>
      <p:cxnSp>
        <p:nvCxnSpPr>
          <p:cNvPr id="35" name="Straight Connector 15">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5979F5-0DDD-D804-2492-AD6146C979F3}"/>
              </a:ext>
            </a:extLst>
          </p:cNvPr>
          <p:cNvSpPr>
            <a:spLocks noGrp="1"/>
          </p:cNvSpPr>
          <p:nvPr>
            <p:ph sz="half" idx="1"/>
          </p:nvPr>
        </p:nvSpPr>
        <p:spPr>
          <a:xfrm>
            <a:off x="858064" y="2639380"/>
            <a:ext cx="3205049" cy="3229714"/>
          </a:xfrm>
        </p:spPr>
        <p:txBody>
          <a:bodyPr vert="horz" lIns="0" tIns="45720" rIns="0" bIns="45720" rtlCol="0">
            <a:normAutofit/>
          </a:bodyPr>
          <a:lstStyle/>
          <a:p>
            <a:pPr>
              <a:lnSpc>
                <a:spcPct val="90000"/>
              </a:lnSpc>
            </a:pPr>
            <a:r>
              <a:rPr lang="en-US" sz="1400"/>
              <a:t>The importance of safety in automobile design gives passengers the highest chance of surviving an accident.</a:t>
            </a:r>
          </a:p>
          <a:p>
            <a:pPr>
              <a:lnSpc>
                <a:spcPct val="90000"/>
              </a:lnSpc>
            </a:pPr>
            <a:r>
              <a:rPr lang="en-US" sz="1400"/>
              <a:t>With new systems and technology included into each new vehicle design, the driver can become more alert and the car itself can be saved in the event of an accident.</a:t>
            </a:r>
          </a:p>
          <a:p>
            <a:pPr>
              <a:lnSpc>
                <a:spcPct val="90000"/>
              </a:lnSpc>
            </a:pPr>
            <a:r>
              <a:rPr lang="en-US" sz="1400"/>
              <a:t>The technology in cars is continuously improving, making them safer and more useful, potentially saving the lives of the people inside and even preventing collisions altogether.</a:t>
            </a:r>
          </a:p>
        </p:txBody>
      </p:sp>
      <p:pic>
        <p:nvPicPr>
          <p:cNvPr id="5" name="Picture 5" descr="Logo, icon&#10;&#10;Description automatically generated">
            <a:extLst>
              <a:ext uri="{FF2B5EF4-FFF2-40B4-BE49-F238E27FC236}">
                <a16:creationId xmlns:a16="http://schemas.microsoft.com/office/drawing/2014/main" id="{A326E95E-8BBC-41B3-E87E-19B79E6E03B5}"/>
              </a:ext>
            </a:extLst>
          </p:cNvPr>
          <p:cNvPicPr>
            <a:picLocks noGrp="1" noChangeAspect="1"/>
          </p:cNvPicPr>
          <p:nvPr>
            <p:ph sz="half" idx="2"/>
          </p:nvPr>
        </p:nvPicPr>
        <p:blipFill>
          <a:blip r:embed="rId2"/>
          <a:stretch>
            <a:fillRect/>
          </a:stretch>
        </p:blipFill>
        <p:spPr>
          <a:xfrm>
            <a:off x="4653447" y="1088652"/>
            <a:ext cx="6892560" cy="4335249"/>
          </a:xfrm>
          <a:prstGeom prst="rect">
            <a:avLst/>
          </a:prstGeom>
        </p:spPr>
      </p:pic>
      <p:sp>
        <p:nvSpPr>
          <p:cNvPr id="36" name="Rectangle 17">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2586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E607-57EC-9934-B846-1529FDF140B6}"/>
              </a:ext>
            </a:extLst>
          </p:cNvPr>
          <p:cNvSpPr>
            <a:spLocks noGrp="1"/>
          </p:cNvSpPr>
          <p:nvPr>
            <p:ph type="title"/>
          </p:nvPr>
        </p:nvSpPr>
        <p:spPr/>
        <p:txBody>
          <a:bodyPr>
            <a:normAutofit/>
          </a:bodyPr>
          <a:lstStyle/>
          <a:p>
            <a:r>
              <a:rPr lang="en-GB" dirty="0">
                <a:ea typeface="+mj-lt"/>
                <a:cs typeface="+mj-lt"/>
              </a:rPr>
              <a:t>Improvements that could be made with the principles of physics:</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4F8D7926-4AA4-6099-094B-FA47803F493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35406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A57E4-F74D-5AE2-D002-F784B178B41B}"/>
              </a:ext>
            </a:extLst>
          </p:cNvPr>
          <p:cNvSpPr>
            <a:spLocks noGrp="1"/>
          </p:cNvSpPr>
          <p:nvPr>
            <p:ph type="title"/>
          </p:nvPr>
        </p:nvSpPr>
        <p:spPr>
          <a:xfrm>
            <a:off x="6411685" y="634946"/>
            <a:ext cx="5127171" cy="1450757"/>
          </a:xfrm>
        </p:spPr>
        <p:txBody>
          <a:bodyPr>
            <a:normAutofit/>
          </a:bodyPr>
          <a:lstStyle/>
          <a:p>
            <a:r>
              <a:rPr lang="en-GB" b="1">
                <a:cs typeface="Calibri Light"/>
              </a:rPr>
              <a:t>Principle A </a:t>
            </a:r>
          </a:p>
        </p:txBody>
      </p:sp>
      <p:pic>
        <p:nvPicPr>
          <p:cNvPr id="4" name="Picture 4" descr="Diagram&#10;&#10;Description automatically generated">
            <a:extLst>
              <a:ext uri="{FF2B5EF4-FFF2-40B4-BE49-F238E27FC236}">
                <a16:creationId xmlns:a16="http://schemas.microsoft.com/office/drawing/2014/main" id="{ACE8AF9C-3106-FFB8-119E-B6B6EB28C1BB}"/>
              </a:ext>
            </a:extLst>
          </p:cNvPr>
          <p:cNvPicPr>
            <a:picLocks noChangeAspect="1"/>
          </p:cNvPicPr>
          <p:nvPr/>
        </p:nvPicPr>
        <p:blipFill>
          <a:blip r:embed="rId2"/>
          <a:stretch>
            <a:fillRect/>
          </a:stretch>
        </p:blipFill>
        <p:spPr>
          <a:xfrm>
            <a:off x="643192" y="2181968"/>
            <a:ext cx="5115347" cy="2174022"/>
          </a:xfrm>
          <a:prstGeom prst="rect">
            <a:avLst/>
          </a:prstGeom>
        </p:spPr>
      </p:pic>
      <p:cxnSp>
        <p:nvCxnSpPr>
          <p:cNvPr id="11"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8F8E358-F110-66A1-4530-74C0C12284F3}"/>
              </a:ext>
            </a:extLst>
          </p:cNvPr>
          <p:cNvSpPr>
            <a:spLocks noGrp="1"/>
          </p:cNvSpPr>
          <p:nvPr>
            <p:ph idx="1"/>
          </p:nvPr>
        </p:nvSpPr>
        <p:spPr>
          <a:xfrm>
            <a:off x="5967184" y="2407436"/>
            <a:ext cx="6079672" cy="3874408"/>
          </a:xfrm>
        </p:spPr>
        <p:txBody>
          <a:bodyPr vert="horz" lIns="0" tIns="45720" rIns="0" bIns="45720" rtlCol="0" anchor="t">
            <a:normAutofit lnSpcReduction="10000"/>
          </a:bodyPr>
          <a:lstStyle/>
          <a:p>
            <a:pPr>
              <a:lnSpc>
                <a:spcPct val="90000"/>
              </a:lnSpc>
            </a:pPr>
            <a:r>
              <a:rPr lang="en-GB" sz="1700" b="1" dirty="0">
                <a:cs typeface="Calibri"/>
              </a:rPr>
              <a:t>Crumple zone</a:t>
            </a:r>
          </a:p>
          <a:p>
            <a:pPr>
              <a:lnSpc>
                <a:spcPct val="90000"/>
              </a:lnSpc>
            </a:pPr>
            <a:r>
              <a:rPr lang="en-GB" sz="1700" dirty="0">
                <a:cs typeface="Calibri"/>
              </a:rPr>
              <a:t>Crumple zones are areas of a car that will bend and crumple in the event of a collision. By absorbing some of the impact's energy, this stops the energy from being transferred to the car's occupants. Since engineers must take into account a number of variables, including size, weight, frame rigidity, and the stress the car will receive in a collision, designing a crumple zone is not a simple operation. </a:t>
            </a:r>
          </a:p>
          <a:p>
            <a:pPr>
              <a:lnSpc>
                <a:spcPct val="80000"/>
              </a:lnSpc>
            </a:pPr>
            <a:r>
              <a:rPr lang="en-GB" sz="1700" dirty="0">
                <a:cs typeface="Calibri"/>
              </a:rPr>
              <a:t>For Example, an SUV will unquestionably collide more violently than a hatchback or a smaller automobile simply because of its weight</a:t>
            </a:r>
            <a:endParaRPr lang="en-GB" dirty="0">
              <a:cs typeface="Calibri" panose="020F0502020204030204"/>
            </a:endParaRPr>
          </a:p>
          <a:p>
            <a:pPr>
              <a:lnSpc>
                <a:spcPct val="90000"/>
              </a:lnSpc>
            </a:pPr>
            <a:r>
              <a:rPr lang="en-GB" sz="1700" dirty="0">
                <a:cs typeface="Calibri"/>
              </a:rPr>
              <a:t>The best way to reduce the initial force in a crash with a given amount of mass and speed is to slow down the deceleration. A collision's force can be significantly reduced by reducing the deceleration by merely a few tenths of a second.</a:t>
            </a:r>
          </a:p>
          <a:p>
            <a:pPr>
              <a:lnSpc>
                <a:spcPct val="90000"/>
              </a:lnSpc>
            </a:pPr>
            <a:endParaRPr lang="en-GB" sz="1700" dirty="0">
              <a:cs typeface="Calibri"/>
            </a:endParaRPr>
          </a:p>
        </p:txBody>
      </p:sp>
      <p:sp>
        <p:nvSpPr>
          <p:cNvPr id="13" name="Rectangle 1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4926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ED20-1424-EE3B-FEE7-AC2F9DF16256}"/>
              </a:ext>
            </a:extLst>
          </p:cNvPr>
          <p:cNvSpPr>
            <a:spLocks noGrp="1"/>
          </p:cNvSpPr>
          <p:nvPr>
            <p:ph type="title"/>
          </p:nvPr>
        </p:nvSpPr>
        <p:spPr/>
        <p:txBody>
          <a:bodyPr>
            <a:normAutofit/>
          </a:bodyPr>
          <a:lstStyle/>
          <a:p>
            <a:pPr algn="ctr"/>
            <a:r>
              <a:rPr lang="en-GB" sz="8000" b="1" dirty="0">
                <a:cs typeface="Calibri Light"/>
              </a:rPr>
              <a:t>Principle B</a:t>
            </a:r>
            <a:endParaRPr lang="en-US" sz="8000" b="1" dirty="0">
              <a:cs typeface="Calibri Light" panose="020F0302020204030204"/>
            </a:endParaRPr>
          </a:p>
        </p:txBody>
      </p:sp>
      <p:sp>
        <p:nvSpPr>
          <p:cNvPr id="3" name="Content Placeholder 2">
            <a:extLst>
              <a:ext uri="{FF2B5EF4-FFF2-40B4-BE49-F238E27FC236}">
                <a16:creationId xmlns:a16="http://schemas.microsoft.com/office/drawing/2014/main" id="{2D360F78-841B-A0DB-8875-25F6145B29D8}"/>
              </a:ext>
            </a:extLst>
          </p:cNvPr>
          <p:cNvSpPr>
            <a:spLocks noGrp="1"/>
          </p:cNvSpPr>
          <p:nvPr>
            <p:ph idx="1"/>
          </p:nvPr>
        </p:nvSpPr>
        <p:spPr/>
        <p:txBody>
          <a:bodyPr vert="horz" lIns="0" tIns="45720" rIns="0" bIns="45720" rtlCol="0" anchor="t">
            <a:normAutofit/>
          </a:bodyPr>
          <a:lstStyle/>
          <a:p>
            <a:r>
              <a:rPr lang="en-GB" b="1" dirty="0">
                <a:cs typeface="Calibri"/>
              </a:rPr>
              <a:t>Crumple zone impact/force:  </a:t>
            </a:r>
            <a:endParaRPr lang="en-US"/>
          </a:p>
          <a:p>
            <a:pPr>
              <a:buFont typeface="Arial" panose="020F0502020204030204" pitchFamily="34" charset="0"/>
              <a:buChar char="•"/>
            </a:pPr>
            <a:r>
              <a:rPr lang="en-GB" dirty="0">
                <a:cs typeface="Calibri"/>
              </a:rPr>
              <a:t> Crumple</a:t>
            </a:r>
            <a:r>
              <a:rPr lang="en-GB" dirty="0">
                <a:ea typeface="+mn-lt"/>
                <a:cs typeface="+mn-lt"/>
              </a:rPr>
              <a:t> zones aid in redistributing the impact's force. The intention is to direct the force away from the occupants because it must all go somewhere. Consider the force used in a crash as having a budget. Everyone inside the car at the time of the impact and everything that happens to the car during the impact all use some of the force. A certain amount of force is transferred to a non-stationary object, such as a parked car, if the car strikes it.</a:t>
            </a:r>
            <a:endParaRPr lang="en-GB">
              <a:cs typeface="Calibri" panose="020F0502020204030204"/>
            </a:endParaRPr>
          </a:p>
          <a:p>
            <a:pPr>
              <a:buFont typeface="Arial" panose="020F0502020204030204" pitchFamily="34" charset="0"/>
              <a:buChar char="•"/>
            </a:pPr>
            <a:r>
              <a:rPr lang="en-GB" dirty="0">
                <a:ea typeface="+mn-lt"/>
                <a:cs typeface="+mn-lt"/>
              </a:rPr>
              <a:t>Crumple zones absorb as much force as possible to protect the occupants and other car components from harm.</a:t>
            </a:r>
            <a:endParaRPr lang="en-GB" dirty="0">
              <a:cs typeface="Calibri"/>
            </a:endParaRPr>
          </a:p>
          <a:p>
            <a:endParaRPr lang="en-GB" dirty="0">
              <a:cs typeface="Calibri"/>
            </a:endParaRPr>
          </a:p>
        </p:txBody>
      </p:sp>
    </p:spTree>
    <p:extLst>
      <p:ext uri="{BB962C8B-B14F-4D97-AF65-F5344CB8AC3E}">
        <p14:creationId xmlns:p14="http://schemas.microsoft.com/office/powerpoint/2010/main" val="2008926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927D02-7350-B4A4-0FB3-9DB4C4169036}"/>
              </a:ext>
            </a:extLst>
          </p:cNvPr>
          <p:cNvSpPr>
            <a:spLocks noGrp="1"/>
          </p:cNvSpPr>
          <p:nvPr>
            <p:ph type="title"/>
          </p:nvPr>
        </p:nvSpPr>
        <p:spPr>
          <a:xfrm>
            <a:off x="6411685" y="634946"/>
            <a:ext cx="5127171" cy="1450757"/>
          </a:xfrm>
        </p:spPr>
        <p:txBody>
          <a:bodyPr>
            <a:normAutofit/>
          </a:bodyPr>
          <a:lstStyle/>
          <a:p>
            <a:r>
              <a:rPr lang="en-GB" b="1">
                <a:cs typeface="Calibri Light"/>
              </a:rPr>
              <a:t>Principle C</a:t>
            </a:r>
            <a:endParaRPr lang="en-GB">
              <a:cs typeface="Calibri Light" panose="020F0302020204030204"/>
            </a:endParaRPr>
          </a:p>
        </p:txBody>
      </p:sp>
      <p:pic>
        <p:nvPicPr>
          <p:cNvPr id="4" name="Picture 4" descr="A picture containing tool, scissors&#10;&#10;Description automatically generated">
            <a:extLst>
              <a:ext uri="{FF2B5EF4-FFF2-40B4-BE49-F238E27FC236}">
                <a16:creationId xmlns:a16="http://schemas.microsoft.com/office/drawing/2014/main" id="{1F5F4BFC-D40D-5723-86B5-AE9363489EA3}"/>
              </a:ext>
            </a:extLst>
          </p:cNvPr>
          <p:cNvPicPr>
            <a:picLocks noChangeAspect="1"/>
          </p:cNvPicPr>
          <p:nvPr/>
        </p:nvPicPr>
        <p:blipFill>
          <a:blip r:embed="rId2"/>
          <a:stretch>
            <a:fillRect/>
          </a:stretch>
        </p:blipFill>
        <p:spPr>
          <a:xfrm>
            <a:off x="643192" y="711306"/>
            <a:ext cx="5115347" cy="5115347"/>
          </a:xfrm>
          <a:prstGeom prst="rect">
            <a:avLst/>
          </a:prstGeom>
        </p:spPr>
      </p:pic>
      <p:cxnSp>
        <p:nvCxnSpPr>
          <p:cNvPr id="16"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FABD36-F217-F0B9-2709-CF40D16394FE}"/>
              </a:ext>
            </a:extLst>
          </p:cNvPr>
          <p:cNvSpPr>
            <a:spLocks noGrp="1"/>
          </p:cNvSpPr>
          <p:nvPr>
            <p:ph idx="1"/>
          </p:nvPr>
        </p:nvSpPr>
        <p:spPr>
          <a:xfrm>
            <a:off x="6411684" y="2407436"/>
            <a:ext cx="5127172" cy="3461658"/>
          </a:xfrm>
        </p:spPr>
        <p:txBody>
          <a:bodyPr vert="horz" lIns="0" tIns="45720" rIns="0" bIns="45720" rtlCol="0">
            <a:normAutofit/>
          </a:bodyPr>
          <a:lstStyle/>
          <a:p>
            <a:pPr>
              <a:lnSpc>
                <a:spcPct val="90000"/>
              </a:lnSpc>
            </a:pPr>
            <a:r>
              <a:rPr lang="en-GB" sz="1900" b="1">
                <a:ea typeface="+mn-lt"/>
                <a:cs typeface="+mn-lt"/>
              </a:rPr>
              <a:t>Air bags/seat belts - stops transfer of energy:</a:t>
            </a:r>
          </a:p>
          <a:p>
            <a:pPr>
              <a:lnSpc>
                <a:spcPct val="90000"/>
              </a:lnSpc>
              <a:buFont typeface="Arial" panose="020F0502020204030204" pitchFamily="34" charset="0"/>
              <a:buChar char="•"/>
            </a:pPr>
            <a:r>
              <a:rPr lang="en-GB" sz="1900">
                <a:ea typeface="+mn-lt"/>
                <a:cs typeface="+mn-lt"/>
              </a:rPr>
              <a:t>Seat belts keep you from bouncing around inside the car in the event of a collision. They are, however, designed to stretch slightly in the event of a collision. This lengthens the time it takes for the body's momentum to return to zero, reducing the forces acting on it.</a:t>
            </a:r>
          </a:p>
          <a:p>
            <a:pPr>
              <a:lnSpc>
                <a:spcPct val="90000"/>
              </a:lnSpc>
              <a:buFont typeface="Arial" panose="020F0502020204030204" pitchFamily="34" charset="0"/>
              <a:buChar char="•"/>
            </a:pPr>
            <a:r>
              <a:rPr lang="en-GB" sz="1900">
                <a:ea typeface="+mn-lt"/>
                <a:cs typeface="+mn-lt"/>
              </a:rPr>
              <a:t>Air bags lengthen the time it takes for the head's momentum to return to zero, reducing the forces acting on it. They also serve as a soft cushion and help to prevent cuts.</a:t>
            </a:r>
            <a:endParaRPr lang="en-GB" sz="1900">
              <a:cs typeface="Calibri" panose="020F0502020204030204"/>
            </a:endParaRPr>
          </a:p>
        </p:txBody>
      </p:sp>
      <p:sp>
        <p:nvSpPr>
          <p:cNvPr id="17" name="Rectangle 1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1460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972C4-2002-7028-E8AD-6C7ECB5BA3A5}"/>
              </a:ext>
            </a:extLst>
          </p:cNvPr>
          <p:cNvSpPr>
            <a:spLocks noGrp="1"/>
          </p:cNvSpPr>
          <p:nvPr>
            <p:ph type="title"/>
          </p:nvPr>
        </p:nvSpPr>
        <p:spPr>
          <a:xfrm>
            <a:off x="1097280" y="286603"/>
            <a:ext cx="10058400" cy="1450757"/>
          </a:xfrm>
        </p:spPr>
        <p:txBody>
          <a:bodyPr>
            <a:normAutofit/>
          </a:bodyPr>
          <a:lstStyle/>
          <a:p>
            <a:r>
              <a:rPr lang="en-GB" b="1">
                <a:cs typeface="Calibri Light"/>
              </a:rPr>
              <a:t>Principle D</a:t>
            </a:r>
            <a:endParaRPr lang="en-GB">
              <a:cs typeface="Calibri Light"/>
            </a:endParaRP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C67DAE-F6EE-30E0-FDB8-E079A37C9179}"/>
              </a:ext>
            </a:extLst>
          </p:cNvPr>
          <p:cNvSpPr>
            <a:spLocks noGrp="1"/>
          </p:cNvSpPr>
          <p:nvPr>
            <p:ph idx="1"/>
          </p:nvPr>
        </p:nvSpPr>
        <p:spPr>
          <a:xfrm>
            <a:off x="1097280" y="2108201"/>
            <a:ext cx="6437367" cy="3760891"/>
          </a:xfrm>
        </p:spPr>
        <p:txBody>
          <a:bodyPr vert="horz" lIns="0" tIns="45720" rIns="0" bIns="45720" rtlCol="0">
            <a:normAutofit/>
          </a:bodyPr>
          <a:lstStyle/>
          <a:p>
            <a:r>
              <a:rPr lang="en-GB" b="1" dirty="0">
                <a:ea typeface="+mn-lt"/>
                <a:cs typeface="+mn-lt"/>
              </a:rPr>
              <a:t>Seat belt - law of inertia - stops person from flying out:</a:t>
            </a:r>
          </a:p>
          <a:p>
            <a:pPr>
              <a:buFont typeface="Arial" panose="020F0502020204030204" pitchFamily="34" charset="0"/>
              <a:buChar char="•"/>
            </a:pPr>
            <a:r>
              <a:rPr lang="en-GB" i="1" u="sng" dirty="0">
                <a:cs typeface="Calibri" panose="020F0502020204030204"/>
              </a:rPr>
              <a:t>Law of Inertia</a:t>
            </a:r>
            <a:r>
              <a:rPr lang="en-GB" dirty="0">
                <a:cs typeface="Calibri" panose="020F0502020204030204"/>
              </a:rPr>
              <a:t> states that</a:t>
            </a:r>
            <a:r>
              <a:rPr lang="en-GB" b="1" dirty="0">
                <a:cs typeface="Calibri" panose="020F0502020204030204"/>
              </a:rPr>
              <a:t> </a:t>
            </a:r>
            <a:r>
              <a:rPr lang="en-GB" dirty="0">
                <a:ea typeface="+mn-lt"/>
                <a:cs typeface="+mn-lt"/>
              </a:rPr>
              <a:t>If a body is at rest or travelling at a constant speed in a straight line, it will stay at rest or continue to move in a straight path at constant speed until acted upon by a force.</a:t>
            </a:r>
            <a:endParaRPr lang="en-GB">
              <a:ea typeface="+mn-lt"/>
              <a:cs typeface="+mn-lt"/>
            </a:endParaRPr>
          </a:p>
          <a:p>
            <a:pPr>
              <a:buFont typeface="Arial" panose="020F0502020204030204" pitchFamily="34" charset="0"/>
              <a:buChar char="•"/>
            </a:pPr>
            <a:r>
              <a:rPr lang="en-GB" dirty="0">
                <a:ea typeface="+mn-lt"/>
                <a:cs typeface="+mn-lt"/>
              </a:rPr>
              <a:t>The major reason you do not fly out of the vehicle following an accident is due to </a:t>
            </a:r>
            <a:r>
              <a:rPr lang="en-GB" i="1" u="sng" dirty="0">
                <a:ea typeface="+mn-lt"/>
                <a:cs typeface="+mn-lt"/>
              </a:rPr>
              <a:t>inertia</a:t>
            </a:r>
            <a:r>
              <a:rPr lang="en-GB" dirty="0">
                <a:ea typeface="+mn-lt"/>
                <a:cs typeface="+mn-lt"/>
              </a:rPr>
              <a:t>. The inertia keeps the bodies moving at the same time until the seat belts stop them. Even if the crash is severe, your body will not be flung out of the car provided the seat belts are properly fastened.</a:t>
            </a:r>
          </a:p>
        </p:txBody>
      </p:sp>
      <p:pic>
        <p:nvPicPr>
          <p:cNvPr id="5" name="Picture 5" descr="Icon&#10;&#10;Description automatically generated">
            <a:extLst>
              <a:ext uri="{FF2B5EF4-FFF2-40B4-BE49-F238E27FC236}">
                <a16:creationId xmlns:a16="http://schemas.microsoft.com/office/drawing/2014/main" id="{441EC5B3-99AD-BC8E-2B22-4EF0BB4BECFC}"/>
              </a:ext>
            </a:extLst>
          </p:cNvPr>
          <p:cNvPicPr>
            <a:picLocks noChangeAspect="1"/>
          </p:cNvPicPr>
          <p:nvPr/>
        </p:nvPicPr>
        <p:blipFill>
          <a:blip r:embed="rId2"/>
          <a:stretch>
            <a:fillRect/>
          </a:stretch>
        </p:blipFill>
        <p:spPr>
          <a:xfrm>
            <a:off x="8129006" y="2679938"/>
            <a:ext cx="3144043" cy="2617415"/>
          </a:xfrm>
          <a:prstGeom prst="rect">
            <a:avLst/>
          </a:prstGeom>
        </p:spPr>
      </p:pic>
      <p:sp>
        <p:nvSpPr>
          <p:cNvPr id="14" name="Rectangle 13">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2816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ar, road, parked, roof&#10;&#10;Description automatically generated">
            <a:extLst>
              <a:ext uri="{FF2B5EF4-FFF2-40B4-BE49-F238E27FC236}">
                <a16:creationId xmlns:a16="http://schemas.microsoft.com/office/drawing/2014/main" id="{E88B3F62-6162-75F8-4B68-5ECE08189934}"/>
              </a:ext>
            </a:extLst>
          </p:cNvPr>
          <p:cNvPicPr>
            <a:picLocks noChangeAspect="1"/>
          </p:cNvPicPr>
          <p:nvPr/>
        </p:nvPicPr>
        <p:blipFill rotWithShape="1">
          <a:blip r:embed="rId2">
            <a:alphaModFix amt="35000"/>
          </a:blip>
          <a:srcRect b="443"/>
          <a:stretch/>
        </p:blipFill>
        <p:spPr>
          <a:xfrm>
            <a:off x="20" y="10"/>
            <a:ext cx="12191980" cy="6857990"/>
          </a:xfrm>
          <a:prstGeom prst="rect">
            <a:avLst/>
          </a:prstGeom>
        </p:spPr>
      </p:pic>
      <p:sp>
        <p:nvSpPr>
          <p:cNvPr id="2" name="Title 1">
            <a:extLst>
              <a:ext uri="{FF2B5EF4-FFF2-40B4-BE49-F238E27FC236}">
                <a16:creationId xmlns:a16="http://schemas.microsoft.com/office/drawing/2014/main" id="{3891EA67-1EA3-D560-3E4E-5F6D8BB961A1}"/>
              </a:ext>
            </a:extLst>
          </p:cNvPr>
          <p:cNvSpPr>
            <a:spLocks noGrp="1"/>
          </p:cNvSpPr>
          <p:nvPr>
            <p:ph type="title"/>
          </p:nvPr>
        </p:nvSpPr>
        <p:spPr>
          <a:xfrm>
            <a:off x="1097280" y="286603"/>
            <a:ext cx="10058400" cy="1450757"/>
          </a:xfrm>
        </p:spPr>
        <p:txBody>
          <a:bodyPr>
            <a:normAutofit/>
          </a:bodyPr>
          <a:lstStyle/>
          <a:p>
            <a:pPr algn="ctr"/>
            <a:r>
              <a:rPr lang="en-GB" dirty="0">
                <a:ea typeface="Calibri Light"/>
                <a:cs typeface="Calibri Light"/>
              </a:rPr>
              <a:t>2021 Toyota Hilux </a:t>
            </a:r>
            <a:endParaRPr lang="en-US" dirty="0">
              <a:ea typeface="Calibri Light" panose="020F0302020204030204"/>
              <a:cs typeface="Calibri Light" panose="020F0302020204030204"/>
            </a:endParaRPr>
          </a:p>
        </p:txBody>
      </p:sp>
      <p:cxnSp>
        <p:nvCxnSpPr>
          <p:cNvPr id="13" name="Straight Connector 12">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A30990DF-18FF-3EE1-126E-68A81D9D233F}"/>
              </a:ext>
            </a:extLst>
          </p:cNvPr>
          <p:cNvSpPr>
            <a:spLocks noGrp="1"/>
          </p:cNvSpPr>
          <p:nvPr>
            <p:ph idx="1"/>
          </p:nvPr>
        </p:nvSpPr>
        <p:spPr>
          <a:xfrm>
            <a:off x="1097280" y="2108201"/>
            <a:ext cx="10058400" cy="3760891"/>
          </a:xfrm>
        </p:spPr>
        <p:txBody>
          <a:bodyPr vert="horz" lIns="0" tIns="45720" rIns="0" bIns="45720" rtlCol="0" anchor="t">
            <a:normAutofit/>
          </a:bodyPr>
          <a:lstStyle/>
          <a:p>
            <a:r>
              <a:rPr lang="en-US" sz="2800" dirty="0">
                <a:ea typeface="Calibri"/>
                <a:cs typeface="Calibri"/>
              </a:rPr>
              <a:t>The Toyota Hilux offers many safety features that both protect and assist the passengers that occupy the vehicle. </a:t>
            </a:r>
          </a:p>
          <a:p>
            <a:r>
              <a:rPr lang="en-US" sz="2800" dirty="0">
                <a:ea typeface="Calibri"/>
                <a:cs typeface="Calibri"/>
              </a:rPr>
              <a:t>Safety assist includes features such as </a:t>
            </a:r>
            <a:r>
              <a:rPr lang="en-US" sz="2800" i="1" dirty="0">
                <a:ea typeface="Calibri"/>
                <a:cs typeface="Calibri"/>
              </a:rPr>
              <a:t>Electronic Stability Control </a:t>
            </a:r>
            <a:r>
              <a:rPr lang="en-US" sz="2800" dirty="0">
                <a:ea typeface="Calibri"/>
                <a:cs typeface="Calibri"/>
              </a:rPr>
              <a:t>and </a:t>
            </a:r>
            <a:r>
              <a:rPr lang="en-US" sz="2800" i="1" dirty="0">
                <a:ea typeface="Calibri"/>
                <a:cs typeface="Calibri"/>
              </a:rPr>
              <a:t>Lane Keep Assist.</a:t>
            </a:r>
          </a:p>
          <a:p>
            <a:r>
              <a:rPr lang="en-US" sz="2800" dirty="0">
                <a:ea typeface="Calibri"/>
                <a:cs typeface="Calibri"/>
              </a:rPr>
              <a:t>Adult occupation protection has </a:t>
            </a:r>
            <a:r>
              <a:rPr lang="en-US" sz="2800" i="1" dirty="0">
                <a:ea typeface="Calibri"/>
                <a:cs typeface="Calibri"/>
              </a:rPr>
              <a:t>Airbags </a:t>
            </a:r>
            <a:r>
              <a:rPr lang="en-US" sz="2800" dirty="0">
                <a:ea typeface="Calibri"/>
                <a:cs typeface="Calibri"/>
              </a:rPr>
              <a:t>for the front seats, that being the driver and the front passenger as well as side curtain airbags. </a:t>
            </a:r>
            <a:r>
              <a:rPr lang="en-US" sz="2800" i="1" dirty="0">
                <a:ea typeface="Calibri"/>
                <a:cs typeface="Calibri"/>
              </a:rPr>
              <a:t>Automatic Emergency Braking </a:t>
            </a:r>
            <a:r>
              <a:rPr lang="en-US" sz="2800" dirty="0">
                <a:ea typeface="Calibri"/>
                <a:cs typeface="Calibri"/>
              </a:rPr>
              <a:t>is also included.</a:t>
            </a:r>
          </a:p>
          <a:p>
            <a:endParaRPr lang="en-US" sz="2800" dirty="0">
              <a:ea typeface="Calibri"/>
              <a:cs typeface="Calibri"/>
            </a:endParaRPr>
          </a:p>
        </p:txBody>
      </p:sp>
      <p:sp>
        <p:nvSpPr>
          <p:cNvPr id="15" name="Rectangle 14">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554793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C0B0A-3572-0F4B-067F-028FD2960331}"/>
              </a:ext>
            </a:extLst>
          </p:cNvPr>
          <p:cNvSpPr>
            <a:spLocks noGrp="1"/>
          </p:cNvSpPr>
          <p:nvPr>
            <p:ph type="title"/>
          </p:nvPr>
        </p:nvSpPr>
        <p:spPr/>
        <p:txBody>
          <a:bodyPr/>
          <a:lstStyle/>
          <a:p>
            <a:r>
              <a:rPr lang="en-GB" dirty="0">
                <a:ea typeface="+mj-lt"/>
                <a:cs typeface="+mj-lt"/>
              </a:rPr>
              <a:t>Safety features that comply with previously mentioned physics principle/s:</a:t>
            </a:r>
            <a:endParaRPr lang="en-US" dirty="0"/>
          </a:p>
        </p:txBody>
      </p:sp>
      <p:sp>
        <p:nvSpPr>
          <p:cNvPr id="3" name="Content Placeholder 2">
            <a:extLst>
              <a:ext uri="{FF2B5EF4-FFF2-40B4-BE49-F238E27FC236}">
                <a16:creationId xmlns:a16="http://schemas.microsoft.com/office/drawing/2014/main" id="{DFFC9EE7-3921-ED3D-B366-208F3F5FE38E}"/>
              </a:ext>
            </a:extLst>
          </p:cNvPr>
          <p:cNvSpPr>
            <a:spLocks noGrp="1"/>
          </p:cNvSpPr>
          <p:nvPr>
            <p:ph idx="1"/>
          </p:nvPr>
        </p:nvSpPr>
        <p:spPr/>
        <p:txBody>
          <a:bodyPr vert="horz" lIns="0" tIns="45720" rIns="0" bIns="45720" rtlCol="0" anchor="t">
            <a:normAutofit/>
          </a:bodyPr>
          <a:lstStyle/>
          <a:p>
            <a:r>
              <a:rPr lang="en-GB" dirty="0">
                <a:ea typeface="+mn-lt"/>
                <a:cs typeface="+mn-lt"/>
              </a:rPr>
              <a:t>The airbags that the Toyota is equipped with complies with Principle C and are an essential part of safety for the passengers inside. As there are multiple airbags situated in the front passenger and driver seats, the side curtain airbags allow a better chance for survival of a collision as the head may be swung around and would land on it, cushioning it's impact as well as slowing down the </a:t>
            </a:r>
            <a:r>
              <a:rPr lang="en-GB" dirty="0" err="1">
                <a:ea typeface="+mn-lt"/>
                <a:cs typeface="+mn-lt"/>
              </a:rPr>
              <a:t>tranference</a:t>
            </a:r>
            <a:r>
              <a:rPr lang="en-GB" dirty="0">
                <a:ea typeface="+mn-lt"/>
                <a:cs typeface="+mn-lt"/>
              </a:rPr>
              <a:t> of force.</a:t>
            </a:r>
          </a:p>
          <a:p>
            <a:r>
              <a:rPr lang="en-GB" dirty="0">
                <a:ea typeface="+mn-lt"/>
                <a:cs typeface="+mn-lt"/>
              </a:rPr>
              <a:t>Due to its alignment with the Law of Inertia, seat belts fall under Principle D. In the event of a possible collision, the automatic braking system that the Toyota Hilux contains would sense fast, oncoming vehicles coming into the direction of the car the occupant resides in. With this action, the car would immediately stop and with the seat belt fastened, it would halt the occupant from any violent movement towards the interior of the vehicle.</a:t>
            </a:r>
            <a:endParaRPr lang="en-GB">
              <a:cs typeface="Calibri"/>
            </a:endParaRPr>
          </a:p>
        </p:txBody>
      </p:sp>
    </p:spTree>
    <p:extLst>
      <p:ext uri="{BB962C8B-B14F-4D97-AF65-F5344CB8AC3E}">
        <p14:creationId xmlns:p14="http://schemas.microsoft.com/office/powerpoint/2010/main" val="768901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0429B3D6-B4C9-D215-049D-96A030DE8CAF}"/>
              </a:ext>
            </a:extLst>
          </p:cNvPr>
          <p:cNvPicPr>
            <a:picLocks noGrp="1" noChangeAspect="1"/>
          </p:cNvPicPr>
          <p:nvPr>
            <p:ph sz="half" idx="2"/>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4FB6ED-9619-275C-1E52-BFD3D64E6EFA}"/>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a:t>Chosen vehicle from before the 60’s: 1953 Buick Skylark</a:t>
            </a:r>
            <a:endParaRPr lang="en-US" dirty="0"/>
          </a:p>
        </p:txBody>
      </p:sp>
      <p:cxnSp>
        <p:nvCxnSpPr>
          <p:cNvPr id="16" name="Straight Connector 15">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FE1A33-018D-73AE-85CD-34BE87310490}"/>
              </a:ext>
            </a:extLst>
          </p:cNvPr>
          <p:cNvSpPr>
            <a:spLocks noGrp="1"/>
          </p:cNvSpPr>
          <p:nvPr>
            <p:ph sz="half" idx="1"/>
          </p:nvPr>
        </p:nvSpPr>
        <p:spPr>
          <a:xfrm>
            <a:off x="1097280" y="2108201"/>
            <a:ext cx="10058400" cy="3760891"/>
          </a:xfrm>
        </p:spPr>
        <p:txBody>
          <a:bodyPr vert="horz" lIns="0" tIns="45720" rIns="0" bIns="45720" rtlCol="0" anchor="t">
            <a:noAutofit/>
          </a:bodyPr>
          <a:lstStyle/>
          <a:p>
            <a:r>
              <a:rPr lang="en-US" sz="2400" dirty="0">
                <a:cs typeface="Calibri"/>
              </a:rPr>
              <a:t>Many owners of the Skylark had submitted complaints about the vehicle when it came to using the brake. People had said that the car would be working completely fine until the brakes wouldn't budge at any given moments and because of this, accidents and collisions were narrowly avoided due to the faulty brake. This is also what caused the discontinuation of the Skylark. </a:t>
            </a:r>
          </a:p>
          <a:p>
            <a:r>
              <a:rPr lang="en-US" sz="2400" dirty="0">
                <a:cs typeface="Calibri"/>
              </a:rPr>
              <a:t>The Buick Skylark also didn't have seat belts in the rear seats until 1967 which </a:t>
            </a:r>
            <a:r>
              <a:rPr lang="en-US" sz="2400" dirty="0">
                <a:ea typeface="+mn-lt"/>
                <a:cs typeface="+mn-lt"/>
              </a:rPr>
              <a:t>would have been extremely risky in the case of a car accident because an occupant's injuries would have been severe if they were to be suddenly thrown out of the vehicle. </a:t>
            </a:r>
            <a:endParaRPr lang="en-US" sz="2400" dirty="0">
              <a:cs typeface="Calibri"/>
            </a:endParaRPr>
          </a:p>
        </p:txBody>
      </p:sp>
      <p:sp>
        <p:nvSpPr>
          <p:cNvPr id="18" name="Rectangle 17">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716316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BF2F3-3F7C-8B64-E1FD-DD1747C96734}"/>
              </a:ext>
            </a:extLst>
          </p:cNvPr>
          <p:cNvSpPr>
            <a:spLocks noGrp="1"/>
          </p:cNvSpPr>
          <p:nvPr>
            <p:ph type="title"/>
          </p:nvPr>
        </p:nvSpPr>
        <p:spPr>
          <a:xfrm>
            <a:off x="643468" y="643467"/>
            <a:ext cx="3073550" cy="5126203"/>
          </a:xfrm>
        </p:spPr>
        <p:txBody>
          <a:bodyPr anchor="ctr">
            <a:normAutofit/>
          </a:bodyPr>
          <a:lstStyle/>
          <a:p>
            <a:pPr algn="r"/>
            <a:r>
              <a:rPr lang="en-GB" dirty="0">
                <a:ea typeface="+mj-lt"/>
                <a:cs typeface="+mj-lt"/>
              </a:rPr>
              <a:t>Unsafe features with physics principles:</a:t>
            </a:r>
            <a:endParaRPr lang="en-US">
              <a:cs typeface="Calibri Light" panose="020F0302020204030204"/>
            </a:endParaRP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B5715E-2BB5-3206-B05D-15CFDDA81B6B}"/>
              </a:ext>
            </a:extLst>
          </p:cNvPr>
          <p:cNvSpPr>
            <a:spLocks noGrp="1"/>
          </p:cNvSpPr>
          <p:nvPr>
            <p:ph idx="1"/>
          </p:nvPr>
        </p:nvSpPr>
        <p:spPr>
          <a:xfrm>
            <a:off x="4363786" y="621697"/>
            <a:ext cx="6791894" cy="5147973"/>
          </a:xfrm>
        </p:spPr>
        <p:txBody>
          <a:bodyPr vert="horz" lIns="0" tIns="45720" rIns="0" bIns="45720" rtlCol="0" anchor="ctr">
            <a:normAutofit/>
          </a:bodyPr>
          <a:lstStyle/>
          <a:p>
            <a:r>
              <a:rPr lang="en-GB" dirty="0">
                <a:cs typeface="Calibri"/>
              </a:rPr>
              <a:t>With the lack of functioning breaks, Principle D may be more in line with this feature. With the car going at accelerating speeds, this makes give a higher chance of collisions and accidents as there would be nothing to stop the car if the brakes were faulty. The only thing that would stop the car would be whatever it crashes or collides into.</a:t>
            </a:r>
            <a:endParaRPr lang="en-GB" dirty="0"/>
          </a:p>
          <a:p>
            <a:r>
              <a:rPr lang="en-GB" dirty="0">
                <a:ea typeface="+mn-lt"/>
                <a:cs typeface="+mn-lt"/>
              </a:rPr>
              <a:t>Principle D is also particularly relevant to this given the absence of seatbelts. The person or persons sitting in the front seats would have flown out if there had been a collision, suffering serious injuries.</a:t>
            </a:r>
            <a:endParaRPr lang="en-GB" dirty="0">
              <a:cs typeface="Calibri"/>
            </a:endParaRPr>
          </a:p>
        </p:txBody>
      </p:sp>
      <p:sp>
        <p:nvSpPr>
          <p:cNvPr id="12" name="Rectangle 1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4064344"/>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181734"/>
      </a:dk2>
      <a:lt2>
        <a:srgbClr val="F0F3F1"/>
      </a:lt2>
      <a:accent1>
        <a:srgbClr val="C64A93"/>
      </a:accent1>
      <a:accent2>
        <a:srgbClr val="B338B4"/>
      </a:accent2>
      <a:accent3>
        <a:srgbClr val="924AC6"/>
      </a:accent3>
      <a:accent4>
        <a:srgbClr val="4C38B4"/>
      </a:accent4>
      <a:accent5>
        <a:srgbClr val="4A6AC6"/>
      </a:accent5>
      <a:accent6>
        <a:srgbClr val="388BB4"/>
      </a:accent6>
      <a:hlink>
        <a:srgbClr val="515BC5"/>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156043D-F07F-4E1A-B681-48C96A8F4C0D}"/>
</file>

<file path=customXml/itemProps2.xml><?xml version="1.0" encoding="utf-8"?>
<ds:datastoreItem xmlns:ds="http://schemas.openxmlformats.org/officeDocument/2006/customXml" ds:itemID="{3CE3AD2A-52A8-4D61-A475-EEBD89EDAECA}"/>
</file>

<file path=customXml/itemProps3.xml><?xml version="1.0" encoding="utf-8"?>
<ds:datastoreItem xmlns:ds="http://schemas.openxmlformats.org/officeDocument/2006/customXml" ds:itemID="{4C760164-1CA6-4214-A977-6E6DD39737AB}"/>
</file>

<file path=docProps/app.xml><?xml version="1.0" encoding="utf-8"?>
<Properties xmlns="http://schemas.openxmlformats.org/officeDocument/2006/extended-properties" xmlns:vt="http://schemas.openxmlformats.org/officeDocument/2006/docPropsVTypes">
  <Template>TC104033937[[fn=Vapor Trail]]</Template>
  <TotalTime>0</TotalTime>
  <Words>1076</Words>
  <Application>Microsoft Macintosh PowerPoint</Application>
  <PresentationFormat>Widescreen</PresentationFormat>
  <Paragraphs>38</Paragraphs>
  <Slides>11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RetrospectVTI</vt:lpstr>
      <vt:lpstr>Force and vehicle saftey </vt:lpstr>
      <vt:lpstr>Principle A </vt:lpstr>
      <vt:lpstr>Principle B</vt:lpstr>
      <vt:lpstr>Principle C</vt:lpstr>
      <vt:lpstr>Principle D</vt:lpstr>
      <vt:lpstr>2021 Toyota Hilux </vt:lpstr>
      <vt:lpstr>Safety features that comply with previously mentioned physics principle/s:</vt:lpstr>
      <vt:lpstr>Chosen vehicle from before the 60’s: 1953 Buick Skylark</vt:lpstr>
      <vt:lpstr>Unsafe features with physics principles:</vt:lpstr>
      <vt:lpstr>The role of safety in a car design:</vt:lpstr>
      <vt:lpstr>Improvements that could be made with the principles of physics: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c:title>
  <dc:creator/>
  <cp:lastModifiedBy>FALANIKO Ciara</cp:lastModifiedBy>
  <cp:revision>357</cp:revision>
  <dcterms:created xsi:type="dcterms:W3CDTF">2022-08-29T02:00:37Z</dcterms:created>
  <dcterms:modified xsi:type="dcterms:W3CDTF">2022-09-12T10:19:19Z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